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531" r:id="rId3"/>
    <p:sldId id="532" r:id="rId4"/>
    <p:sldId id="533" r:id="rId5"/>
    <p:sldId id="534" r:id="rId6"/>
    <p:sldId id="537" r:id="rId7"/>
    <p:sldId id="536" r:id="rId8"/>
    <p:sldId id="538" r:id="rId9"/>
    <p:sldId id="539" r:id="rId10"/>
    <p:sldId id="352" r:id="rId11"/>
    <p:sldId id="354" r:id="rId12"/>
    <p:sldId id="351" r:id="rId13"/>
    <p:sldId id="540" r:id="rId14"/>
    <p:sldId id="54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6EB293-A55A-BA52-65DB-8D07E74F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B61B26-B838-DAC8-505C-4BF22798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2007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Framework de Machine Learning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INRIA – Telecom Paris Tech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D5D4907-A76E-6FE4-2D8F-A0394B9E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3918766"/>
            <a:ext cx="3203848" cy="17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1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E9AE9-80F0-1F2C-FCB3-B433C06E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61EEEE-245E-34C7-F82C-0AB2EF37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2015 en beta, 2017 en release</a:t>
            </a:r>
          </a:p>
          <a:p>
            <a:r>
              <a:rPr lang="fr-FR" dirty="0"/>
              <a:t>Google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Utilisation des GPU</a:t>
            </a:r>
          </a:p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au monde</a:t>
            </a:r>
          </a:p>
        </p:txBody>
      </p:sp>
      <p:pic>
        <p:nvPicPr>
          <p:cNvPr id="4098" name="Picture 2" descr="TensorFlow logo">
            <a:extLst>
              <a:ext uri="{FF2B5EF4-FFF2-40B4-BE49-F238E27FC236}">
                <a16:creationId xmlns:a16="http://schemas.microsoft.com/office/drawing/2014/main" id="{DE6586B3-1C9E-BE54-03E4-981881EC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429001"/>
            <a:ext cx="3559278" cy="227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7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60B749-2E5D-118D-308C-7D38BDDF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0" i="0" dirty="0" err="1">
                <a:solidFill>
                  <a:srgbClr val="000000"/>
                </a:solidFill>
                <a:effectLst/>
                <a:latin typeface="robotoslab-bold"/>
              </a:rPr>
              <a:t>JPMorgan</a:t>
            </a:r>
            <a:r>
              <a:rPr lang="fr-FR" b="0" i="0" dirty="0">
                <a:solidFill>
                  <a:srgbClr val="000000"/>
                </a:solidFill>
                <a:effectLst/>
                <a:latin typeface="robotoslab-bold"/>
              </a:rPr>
              <a:t>, Capital One, Wells Fargo en éclaireurs</a:t>
            </a:r>
            <a:br>
              <a:rPr lang="fr-FR" b="0" i="0" dirty="0">
                <a:solidFill>
                  <a:srgbClr val="000000"/>
                </a:solidFill>
                <a:effectLst/>
                <a:latin typeface="robotoslab-bold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606DD-C129-ADC5-FA36-CCCD42B4C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Dans cette course à l'innovation, les banques nord-américaines mènent le jeu</a:t>
            </a:r>
          </a:p>
          <a:p>
            <a:r>
              <a:rPr lang="fr-FR" dirty="0"/>
              <a:t>D'après le rapport d'Evident, elles publient six fois plus de papiers de recherche, déposent 99 fois plus de brevets et investissent deux fois plus dans l'IA que les banques européennes</a:t>
            </a:r>
          </a:p>
          <a:p>
            <a:r>
              <a:rPr lang="fr-FR" dirty="0"/>
              <a:t>Les banques nord-américaines ont notamment publié 80% des papiers de recherche sur l'IA en 2022, et réalisé 60% des investissements dans des start-up cette même année</a:t>
            </a:r>
          </a:p>
          <a:p>
            <a:r>
              <a:rPr lang="fr-FR" dirty="0"/>
              <a:t>Les leaders en la matière se nomment </a:t>
            </a:r>
            <a:r>
              <a:rPr lang="fr-FR" dirty="0" err="1"/>
              <a:t>JPMorgan</a:t>
            </a:r>
            <a:r>
              <a:rPr lang="fr-FR" dirty="0"/>
              <a:t> Chase (qui emploie plus de 120 chercheurs spécialisés), Capital One, Wells Fargo, et la canadienne RBC</a:t>
            </a:r>
          </a:p>
          <a:p>
            <a:r>
              <a:rPr lang="fr-FR" dirty="0"/>
              <a:t>Bank of America domine quant à elle les dépôts de brevets, qui concernent majoritairement le trading, les paiements et la conformité.</a:t>
            </a:r>
          </a:p>
        </p:txBody>
      </p:sp>
    </p:spTree>
    <p:extLst>
      <p:ext uri="{BB962C8B-B14F-4D97-AF65-F5344CB8AC3E}">
        <p14:creationId xmlns:p14="http://schemas.microsoft.com/office/powerpoint/2010/main" val="233934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6924A7-4241-7B32-C058-016F7D89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BNP Paribas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E11449-39CA-BD4C-E789-E982D60E3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En Europe, BNP Paribas est le bon élève de l'intelligence artificielle</a:t>
            </a:r>
          </a:p>
          <a:p>
            <a:pPr lvl="1"/>
            <a:r>
              <a:rPr lang="fr-FR" dirty="0"/>
              <a:t>La banque de la rue d'Antin est celle qui a investi le plus, en France, dans des start-up à un stade précoce de développement</a:t>
            </a:r>
          </a:p>
          <a:p>
            <a:pPr lvl="1"/>
            <a:r>
              <a:rPr lang="fr-FR" dirty="0"/>
              <a:t>Ses investissements dans les start-up de l'IA devancent ceux de Crédit Mutuel, et même de Barclays, même s'ils sont loin de ceux consentis par Wells Fargo ou Goldman Sachs</a:t>
            </a:r>
          </a:p>
          <a:p>
            <a:pPr lvl="1"/>
            <a:r>
              <a:rPr lang="fr-FR"/>
              <a:t>Du </a:t>
            </a:r>
            <a:r>
              <a:rPr lang="fr-FR" dirty="0"/>
              <a:t>côté des acquisitions en revanche, seul le groupe BPCE se démarque, avec le rachat début 2023 par Coface (assurance crédit) de Rel8ted, start-up américaine spécialisée dans l'analyse de données.</a:t>
            </a:r>
          </a:p>
          <a:p>
            <a:r>
              <a:rPr lang="fr-FR"/>
              <a:t>BNP </a:t>
            </a:r>
            <a:r>
              <a:rPr lang="fr-FR" dirty="0"/>
              <a:t>Paribas fait également partie des quatre banques européennes figurant dans le top 15 des publications de papiers de recherche, derrière </a:t>
            </a:r>
            <a:r>
              <a:rPr lang="fr-FR" dirty="0" err="1"/>
              <a:t>Intesa</a:t>
            </a:r>
            <a:r>
              <a:rPr lang="fr-FR" dirty="0"/>
              <a:t> </a:t>
            </a:r>
            <a:r>
              <a:rPr lang="fr-FR" dirty="0" err="1"/>
              <a:t>Sanpaolo</a:t>
            </a:r>
            <a:r>
              <a:rPr lang="fr-FR" dirty="0"/>
              <a:t>, </a:t>
            </a:r>
            <a:r>
              <a:rPr lang="fr-FR" dirty="0" err="1"/>
              <a:t>UniCredit</a:t>
            </a:r>
            <a:r>
              <a:rPr lang="fr-FR" dirty="0"/>
              <a:t> (Italie) et Crédit Suisse</a:t>
            </a:r>
          </a:p>
        </p:txBody>
      </p:sp>
    </p:spTree>
    <p:extLst>
      <p:ext uri="{BB962C8B-B14F-4D97-AF65-F5344CB8AC3E}">
        <p14:creationId xmlns:p14="http://schemas.microsoft.com/office/powerpoint/2010/main" val="143832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La Acteurs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A76480-96F3-0E72-AF31-5441FD4F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acteurs du marché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62E3C-80B9-0C9F-CD4B-FB86E1C02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principaux utilisateurs</a:t>
            </a:r>
          </a:p>
          <a:p>
            <a:r>
              <a:rPr lang="fr-FR" dirty="0"/>
              <a:t>Les principaux fournisseurs</a:t>
            </a:r>
          </a:p>
          <a:p>
            <a:r>
              <a:rPr lang="fr-FR" dirty="0"/>
              <a:t>Les fournisseurs Cloud</a:t>
            </a:r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techniques</a:t>
            </a:r>
          </a:p>
        </p:txBody>
      </p:sp>
    </p:spTree>
    <p:extLst>
      <p:ext uri="{BB962C8B-B14F-4D97-AF65-F5344CB8AC3E}">
        <p14:creationId xmlns:p14="http://schemas.microsoft.com/office/powerpoint/2010/main" val="276228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20F61-4A60-4DC6-8992-A9D48A4C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grands utilisateurs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B8B8E5-32D0-2310-B07C-AF2BD034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Historiquement</a:t>
            </a:r>
          </a:p>
          <a:p>
            <a:pPr lvl="1"/>
            <a:r>
              <a:rPr lang="fr-FR" dirty="0"/>
              <a:t>Les pétroliers</a:t>
            </a:r>
          </a:p>
          <a:p>
            <a:pPr lvl="1"/>
            <a:r>
              <a:rPr lang="fr-FR" dirty="0"/>
              <a:t>La recherche médicale</a:t>
            </a:r>
          </a:p>
          <a:p>
            <a:r>
              <a:rPr lang="fr-FR" dirty="0"/>
              <a:t>Années 2010</a:t>
            </a:r>
          </a:p>
          <a:p>
            <a:pPr lvl="1"/>
            <a:r>
              <a:rPr lang="fr-FR" dirty="0"/>
              <a:t>Les GAFAM</a:t>
            </a:r>
          </a:p>
          <a:p>
            <a:pPr lvl="1"/>
            <a:r>
              <a:rPr lang="fr-FR" dirty="0"/>
              <a:t>Tesla</a:t>
            </a:r>
          </a:p>
          <a:p>
            <a:r>
              <a:rPr lang="fr-FR" dirty="0"/>
              <a:t>Aujourd’hui</a:t>
            </a:r>
          </a:p>
          <a:p>
            <a:pPr lvl="1"/>
            <a:r>
              <a:rPr lang="fr-FR" dirty="0"/>
              <a:t>Tous le monde</a:t>
            </a:r>
          </a:p>
        </p:txBody>
      </p:sp>
    </p:spTree>
    <p:extLst>
      <p:ext uri="{BB962C8B-B14F-4D97-AF65-F5344CB8AC3E}">
        <p14:creationId xmlns:p14="http://schemas.microsoft.com/office/powerpoint/2010/main" val="201492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CCFDC-5630-42D2-8F3C-20048157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fournisseurs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E289C9-2D3C-FC34-3644-6F8F50A4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N°1 du Deep Learning : Google</a:t>
            </a:r>
          </a:p>
          <a:p>
            <a:r>
              <a:rPr lang="fr-FR" dirty="0"/>
              <a:t>N°2 : Facebook</a:t>
            </a:r>
          </a:p>
          <a:p>
            <a:r>
              <a:rPr lang="fr-FR" dirty="0"/>
              <a:t>Le nouveau venu : </a:t>
            </a:r>
            <a:r>
              <a:rPr lang="fr-FR" dirty="0" err="1"/>
              <a:t>OpenAI</a:t>
            </a:r>
            <a:endParaRPr lang="fr-FR" dirty="0"/>
          </a:p>
          <a:p>
            <a:pPr lvl="1"/>
            <a:r>
              <a:rPr lang="fr-FR" dirty="0"/>
              <a:t>Microsoft &amp; AWS</a:t>
            </a:r>
          </a:p>
          <a:p>
            <a:r>
              <a:rPr lang="fr-FR" dirty="0"/>
              <a:t>N°1 du Machine Learning : INRIA, Telecom Paris Tech</a:t>
            </a:r>
          </a:p>
        </p:txBody>
      </p:sp>
    </p:spTree>
    <p:extLst>
      <p:ext uri="{BB962C8B-B14F-4D97-AF65-F5344CB8AC3E}">
        <p14:creationId xmlns:p14="http://schemas.microsoft.com/office/powerpoint/2010/main" val="229586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A858B-698B-F0CA-7854-473323CE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14AAEE-4768-9ED8-B7B0-DD08804E4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N°1 Mondial</a:t>
            </a:r>
          </a:p>
          <a:p>
            <a:r>
              <a:rPr lang="fr-FR" dirty="0"/>
              <a:t>Big Data : S3</a:t>
            </a:r>
          </a:p>
          <a:p>
            <a:r>
              <a:rPr lang="fr-FR" dirty="0"/>
              <a:t>Serveurs : EC2, Docker</a:t>
            </a:r>
          </a:p>
        </p:txBody>
      </p:sp>
    </p:spTree>
    <p:extLst>
      <p:ext uri="{BB962C8B-B14F-4D97-AF65-F5344CB8AC3E}">
        <p14:creationId xmlns:p14="http://schemas.microsoft.com/office/powerpoint/2010/main" val="110131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2EA3B-A247-9ECC-490F-8662A8DDC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AI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F70163-B7C5-3A90-0C70-230929DF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B40904-5981-200A-3A20-C45D132F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" y="1690688"/>
            <a:ext cx="11967644" cy="375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7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B2381-DFF9-57C3-5BFD-B84C4975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Microsoft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652D38-6179-2A43-4FD7-46D8DA345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Azure</a:t>
            </a:r>
          </a:p>
          <a:p>
            <a:r>
              <a:rPr lang="fr-FR" dirty="0" err="1"/>
              <a:t>Copilot</a:t>
            </a:r>
            <a:endParaRPr lang="fr-FR" dirty="0"/>
          </a:p>
          <a:p>
            <a:r>
              <a:rPr lang="fr-FR" dirty="0" err="1"/>
              <a:t>Godel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143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9684C8-8F05-9E16-B555-F665F384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frameworks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84C083-729C-BF56-E779-FF09545B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Python</a:t>
            </a:r>
          </a:p>
          <a:p>
            <a:pPr lvl="1"/>
            <a:r>
              <a:rPr lang="fr-FR" dirty="0"/>
              <a:t>Langage archi leader de l’IA et des data sciences</a:t>
            </a:r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de </a:t>
            </a:r>
            <a:r>
              <a:rPr lang="fr-FR" dirty="0" err="1"/>
              <a:t>datascience</a:t>
            </a:r>
            <a:endParaRPr lang="fr-FR" dirty="0"/>
          </a:p>
          <a:p>
            <a:pPr lvl="1"/>
            <a:r>
              <a:rPr lang="fr-FR" dirty="0" err="1"/>
              <a:t>Numpy</a:t>
            </a:r>
            <a:endParaRPr lang="fr-FR" dirty="0"/>
          </a:p>
          <a:p>
            <a:pPr lvl="1"/>
            <a:r>
              <a:rPr lang="fr-FR" dirty="0"/>
              <a:t>Pandas</a:t>
            </a:r>
          </a:p>
          <a:p>
            <a:pPr lvl="1"/>
            <a:r>
              <a:rPr lang="fr-FR" dirty="0" err="1"/>
              <a:t>Matplotlib</a:t>
            </a:r>
            <a:endParaRPr lang="fr-FR" dirty="0"/>
          </a:p>
          <a:p>
            <a:r>
              <a:rPr lang="fr-FR" dirty="0"/>
              <a:t>Les </a:t>
            </a:r>
            <a:r>
              <a:rPr lang="fr-FR" dirty="0" err="1"/>
              <a:t>frameworks</a:t>
            </a:r>
            <a:r>
              <a:rPr lang="fr-FR" dirty="0"/>
              <a:t> d’IA</a:t>
            </a:r>
          </a:p>
          <a:p>
            <a:pPr lvl="1"/>
            <a:r>
              <a:rPr lang="fr-FR" dirty="0" err="1"/>
              <a:t>PyTorch</a:t>
            </a:r>
            <a:endParaRPr lang="fr-FR" dirty="0"/>
          </a:p>
          <a:p>
            <a:pPr lvl="1"/>
            <a:r>
              <a:rPr lang="fr-FR" dirty="0" err="1"/>
              <a:t>Tensorflow</a:t>
            </a:r>
            <a:endParaRPr lang="fr-FR" dirty="0"/>
          </a:p>
          <a:p>
            <a:pPr lvl="1"/>
            <a:r>
              <a:rPr lang="fr-FR" dirty="0" err="1"/>
              <a:t>Scikit-Learn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057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20514</TotalTime>
  <Words>450</Words>
  <Application>Microsoft Office PowerPoint</Application>
  <PresentationFormat>Grand écran</PresentationFormat>
  <Paragraphs>75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Roboto Light</vt:lpstr>
      <vt:lpstr>robotoslab-bold</vt:lpstr>
      <vt:lpstr>Segoe UI</vt:lpstr>
      <vt:lpstr>Thème Office</vt:lpstr>
      <vt:lpstr>Présentation PowerPoint</vt:lpstr>
      <vt:lpstr>Présentation PowerPoint</vt:lpstr>
      <vt:lpstr>Les acteurs du marché</vt:lpstr>
      <vt:lpstr>Les grands utilisateurs</vt:lpstr>
      <vt:lpstr>Les fournisseurs</vt:lpstr>
      <vt:lpstr>AWS</vt:lpstr>
      <vt:lpstr>Google AI</vt:lpstr>
      <vt:lpstr>Microsoft</vt:lpstr>
      <vt:lpstr>Les frameworks</vt:lpstr>
      <vt:lpstr>Scikit-Learn</vt:lpstr>
      <vt:lpstr>TensorFlow</vt:lpstr>
      <vt:lpstr>PyTorch</vt:lpstr>
      <vt:lpstr>JPMorgan, Capital One, Wells Fargo en éclaireurs </vt:lpstr>
      <vt:lpstr>BNP Paribas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194</cp:revision>
  <dcterms:created xsi:type="dcterms:W3CDTF">2022-01-03T13:45:22Z</dcterms:created>
  <dcterms:modified xsi:type="dcterms:W3CDTF">2023-12-13T22:46:17Z</dcterms:modified>
</cp:coreProperties>
</file>